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1" r:id="rId3"/>
    <p:sldId id="260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662AC-75B4-4EBF-BDFB-33A25F1E97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E1635-9730-4CF0-95B2-3B5F48EE26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AE7B-BF71-4083-BC5B-70F80748EBA1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B120-E59B-480D-9A36-30BE6DA4D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AE7B-BF71-4083-BC5B-70F80748EBA1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B120-E59B-480D-9A36-30BE6DA4D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AE7B-BF71-4083-BC5B-70F80748EBA1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B120-E59B-480D-9A36-30BE6DA4D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AE7B-BF71-4083-BC5B-70F80748EBA1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B120-E59B-480D-9A36-30BE6DA4D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AE7B-BF71-4083-BC5B-70F80748EBA1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B120-E59B-480D-9A36-30BE6DA4D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AE7B-BF71-4083-BC5B-70F80748EBA1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B120-E59B-480D-9A36-30BE6DA4D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AE7B-BF71-4083-BC5B-70F80748EBA1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B120-E59B-480D-9A36-30BE6DA4D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AE7B-BF71-4083-BC5B-70F80748EBA1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B120-E59B-480D-9A36-30BE6DA4D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AE7B-BF71-4083-BC5B-70F80748EBA1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B120-E59B-480D-9A36-30BE6DA4D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AE7B-BF71-4083-BC5B-70F80748EBA1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B120-E59B-480D-9A36-30BE6DA4D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AE7B-BF71-4083-BC5B-70F80748EBA1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B120-E59B-480D-9A36-30BE6DA4D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DAE7B-BF71-4083-BC5B-70F80748EBA1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BB120-E59B-480D-9A36-30BE6DA4DC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31015Hinh-nen-popowerpoint-tham-co-xanh-muo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90600" y="304800"/>
            <a:ext cx="7286676" cy="2182954"/>
          </a:xfrm>
          <a:prstGeom prst="rect">
            <a:avLst/>
          </a:prstGeom>
        </p:spPr>
        <p:txBody>
          <a:bodyPr wrap="square">
            <a:prstTxWarp prst="textDeflat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kern="1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Nhiệt</a:t>
            </a:r>
            <a:r>
              <a:rPr lang="en-US" sz="54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kern="1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liệt</a:t>
            </a:r>
            <a:r>
              <a:rPr lang="en-US" sz="54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kern="1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54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kern="1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sz="54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kern="1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54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kern="1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54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kern="1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54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kern="1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54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en-US" sz="54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2286000"/>
            <a:ext cx="6029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TẬP LÀM VĂN LỚP 5</a:t>
            </a:r>
            <a:endParaRPr lang="vi-VN" sz="5400" b="1" dirty="0">
              <a:solidFill>
                <a:srgbClr val="FF3399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429000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tx2"/>
                </a:solidFill>
              </a:rPr>
              <a:t>ÔN TẬP VĂN KỂ CHUYỆN</a:t>
            </a:r>
            <a:endParaRPr lang="en-US" sz="6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inh-nen-giang-sinh15jp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loud 5"/>
          <p:cNvSpPr/>
          <p:nvPr/>
        </p:nvSpPr>
        <p:spPr>
          <a:xfrm>
            <a:off x="1600200" y="381000"/>
            <a:ext cx="6858000" cy="342900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lnSpc>
                <a:spcPct val="150000"/>
              </a:lnSpc>
              <a:buAutoNum type="alphaLcPeriod"/>
            </a:pPr>
            <a:r>
              <a:rPr lang="en-US" sz="2400" b="1" i="1" dirty="0" err="1" smtClean="0">
                <a:solidFill>
                  <a:srgbClr val="FF0000"/>
                </a:solidFill>
              </a:rPr>
              <a:t>Thế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nào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là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kể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chuyện</a:t>
            </a:r>
            <a:r>
              <a:rPr lang="en-US" sz="2400" b="1" i="1" dirty="0" smtClean="0">
                <a:solidFill>
                  <a:srgbClr val="FF0000"/>
                </a:solidFill>
              </a:rPr>
              <a:t>?</a:t>
            </a:r>
          </a:p>
          <a:p>
            <a:pPr marL="457200" indent="-457200" algn="just">
              <a:lnSpc>
                <a:spcPct val="150000"/>
              </a:lnSpc>
              <a:buAutoNum type="alphaLcPeriod"/>
            </a:pPr>
            <a:r>
              <a:rPr lang="en-US" sz="2400" b="1" i="1" dirty="0" err="1" smtClean="0">
                <a:solidFill>
                  <a:srgbClr val="FF0000"/>
                </a:solidFill>
              </a:rPr>
              <a:t>Tính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cách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nhân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vật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được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thể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hiện</a:t>
            </a:r>
            <a:r>
              <a:rPr lang="en-US" sz="2400" b="1" i="1" dirty="0" smtClean="0">
                <a:solidFill>
                  <a:srgbClr val="FF0000"/>
                </a:solidFill>
              </a:rPr>
              <a:t> qua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những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mặt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nào</a:t>
            </a:r>
            <a:r>
              <a:rPr lang="en-US" sz="2400" b="1" i="1" dirty="0" smtClean="0">
                <a:solidFill>
                  <a:srgbClr val="FF0000"/>
                </a:solidFill>
              </a:rPr>
              <a:t>?</a:t>
            </a:r>
          </a:p>
          <a:p>
            <a:pPr marL="457200" indent="-457200" algn="just">
              <a:lnSpc>
                <a:spcPct val="150000"/>
              </a:lnSpc>
              <a:buAutoNum type="alphaLcPeriod"/>
            </a:pPr>
            <a:r>
              <a:rPr lang="en-US" sz="2400" b="1" i="1" dirty="0" err="1" smtClean="0">
                <a:solidFill>
                  <a:srgbClr val="FF0000"/>
                </a:solidFill>
              </a:rPr>
              <a:t>Bài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văn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kể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chuyện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có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cấu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tạo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như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thế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nào</a:t>
            </a:r>
            <a:r>
              <a:rPr lang="en-US" sz="2400" b="1" i="1" dirty="0" smtClean="0">
                <a:solidFill>
                  <a:srgbClr val="FF0000"/>
                </a:solidFill>
              </a:rPr>
              <a:t>?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ouds and hous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352800" y="457200"/>
            <a:ext cx="1981200" cy="10668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Văn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kể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chuyện</a:t>
            </a:r>
            <a:endParaRPr lang="en-US" sz="28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28600" y="2286000"/>
            <a:ext cx="2514600" cy="3962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/>
              <a:t>1. </a:t>
            </a:r>
            <a:r>
              <a:rPr lang="en-US" dirty="0" err="1" smtClean="0"/>
              <a:t>Kể</a:t>
            </a:r>
            <a:r>
              <a:rPr lang="en-US" dirty="0" smtClean="0"/>
              <a:t> </a:t>
            </a:r>
            <a:r>
              <a:rPr lang="en-US" dirty="0" err="1" smtClean="0"/>
              <a:t>chuyện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kể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chuỗi</a:t>
            </a:r>
            <a:r>
              <a:rPr lang="en-US" dirty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cuối</a:t>
            </a:r>
            <a:r>
              <a:rPr lang="en-US" dirty="0" smtClean="0"/>
              <a:t>,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hay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.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chuyện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ý </a:t>
            </a:r>
            <a:r>
              <a:rPr lang="en-US" dirty="0" err="1" smtClean="0"/>
              <a:t>nghĩa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971800" y="2286000"/>
            <a:ext cx="2743200" cy="3962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/>
              <a:t>2.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qua:</a:t>
            </a:r>
          </a:p>
          <a:p>
            <a:pPr algn="just"/>
            <a:r>
              <a:rPr lang="en-US" dirty="0" smtClean="0"/>
              <a:t>+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+ </a:t>
            </a:r>
            <a:r>
              <a:rPr lang="en-US" dirty="0" err="1" smtClean="0"/>
              <a:t>Lời</a:t>
            </a:r>
            <a:r>
              <a:rPr lang="en-US" dirty="0" smtClean="0"/>
              <a:t> </a:t>
            </a:r>
            <a:r>
              <a:rPr lang="en-US" dirty="0" err="1" smtClean="0"/>
              <a:t>nói</a:t>
            </a:r>
            <a:r>
              <a:rPr lang="en-US" dirty="0" smtClean="0"/>
              <a:t>, ý </a:t>
            </a:r>
            <a:r>
              <a:rPr lang="en-US" dirty="0" err="1" smtClean="0"/>
              <a:t>nghĩ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+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đặc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ngoại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019800" y="2286000"/>
            <a:ext cx="2819400" cy="3962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/>
              <a:t>3. </a:t>
            </a:r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3 </a:t>
            </a:r>
            <a:r>
              <a:rPr lang="en-US" dirty="0" err="1" smtClean="0"/>
              <a:t>phần</a:t>
            </a:r>
            <a:r>
              <a:rPr lang="en-US" dirty="0" smtClean="0"/>
              <a:t>:</a:t>
            </a:r>
          </a:p>
          <a:p>
            <a:pPr algn="just">
              <a:buFontTx/>
              <a:buChar char="-"/>
            </a:pP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: </a:t>
            </a:r>
            <a:r>
              <a:rPr lang="en-US" dirty="0" err="1" smtClean="0"/>
              <a:t>Giới</a:t>
            </a:r>
            <a:r>
              <a:rPr lang="en-US" dirty="0" smtClean="0"/>
              <a:t> </a:t>
            </a:r>
            <a:r>
              <a:rPr lang="en-US" dirty="0" err="1" smtClean="0"/>
              <a:t>thiệu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chuyện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cảnh</a:t>
            </a:r>
            <a:r>
              <a:rPr lang="en-US" dirty="0" smtClean="0"/>
              <a:t> </a:t>
            </a:r>
            <a:r>
              <a:rPr lang="en-US" dirty="0" err="1" smtClean="0"/>
              <a:t>xảy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chuyện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dirty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: </a:t>
            </a:r>
            <a:r>
              <a:rPr lang="en-US" dirty="0" err="1" smtClean="0"/>
              <a:t>Kể</a:t>
            </a:r>
            <a:r>
              <a:rPr lang="en-US" dirty="0" smtClean="0"/>
              <a:t> </a:t>
            </a:r>
            <a:r>
              <a:rPr lang="en-US" dirty="0" err="1" smtClean="0"/>
              <a:t>diễn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chuyện</a:t>
            </a:r>
            <a:r>
              <a:rPr lang="en-US" dirty="0" smtClean="0"/>
              <a:t>…</a:t>
            </a:r>
          </a:p>
          <a:p>
            <a:pPr algn="just">
              <a:buFontTx/>
              <a:buChar char="-"/>
            </a:pPr>
            <a:r>
              <a:rPr lang="en-US" dirty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: </a:t>
            </a:r>
            <a:r>
              <a:rPr lang="en-US" dirty="0" err="1" smtClean="0"/>
              <a:t>Nêu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chuyện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ý </a:t>
            </a:r>
            <a:r>
              <a:rPr lang="en-US" dirty="0" err="1" smtClean="0"/>
              <a:t>nghĩa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endParaRPr lang="en-US" dirty="0"/>
          </a:p>
        </p:txBody>
      </p:sp>
      <p:cxnSp>
        <p:nvCxnSpPr>
          <p:cNvPr id="11" name="Straight Arrow Connector 10"/>
          <p:cNvCxnSpPr>
            <a:stCxn id="6" idx="2"/>
            <a:endCxn id="7" idx="0"/>
          </p:cNvCxnSpPr>
          <p:nvPr/>
        </p:nvCxnSpPr>
        <p:spPr>
          <a:xfrm rot="5400000">
            <a:off x="2533650" y="476250"/>
            <a:ext cx="762000" cy="2857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  <a:endCxn id="8" idx="0"/>
          </p:cNvCxnSpPr>
          <p:nvPr/>
        </p:nvCxnSpPr>
        <p:spPr>
          <a:xfrm rot="5400000">
            <a:off x="3962400" y="1905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2"/>
            <a:endCxn id="9" idx="0"/>
          </p:cNvCxnSpPr>
          <p:nvPr/>
        </p:nvCxnSpPr>
        <p:spPr>
          <a:xfrm rot="16200000" flipH="1">
            <a:off x="5505450" y="361950"/>
            <a:ext cx="762000" cy="3086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louds and hous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4800" y="457200"/>
            <a:ext cx="769620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 b="1" i="1" dirty="0" err="1" smtClean="0">
                <a:solidFill>
                  <a:srgbClr val="FF0000"/>
                </a:solidFill>
              </a:rPr>
              <a:t>Câu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chuyện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trên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có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mấy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nhân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vật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?</a:t>
            </a:r>
          </a:p>
          <a:p>
            <a:pPr marL="342900" indent="-342900">
              <a:lnSpc>
                <a:spcPct val="150000"/>
              </a:lnSpc>
            </a:pPr>
            <a:r>
              <a:rPr lang="en-US" sz="2400" b="1" i="1" dirty="0" smtClean="0">
                <a:solidFill>
                  <a:schemeClr val="tx2"/>
                </a:solidFill>
              </a:rPr>
              <a:t>	a. </a:t>
            </a:r>
            <a:r>
              <a:rPr lang="en-US" sz="2400" b="1" i="1" dirty="0" err="1" smtClean="0">
                <a:solidFill>
                  <a:schemeClr val="tx2"/>
                </a:solidFill>
              </a:rPr>
              <a:t>Hai</a:t>
            </a:r>
            <a:r>
              <a:rPr lang="en-US" sz="2400" b="1" i="1" dirty="0" smtClean="0">
                <a:solidFill>
                  <a:schemeClr val="tx2"/>
                </a:solidFill>
              </a:rPr>
              <a:t>			b. </a:t>
            </a:r>
            <a:r>
              <a:rPr lang="en-US" sz="2400" b="1" i="1" dirty="0" err="1" smtClean="0">
                <a:solidFill>
                  <a:schemeClr val="tx2"/>
                </a:solidFill>
              </a:rPr>
              <a:t>Ba</a:t>
            </a:r>
            <a:r>
              <a:rPr lang="en-US" sz="2400" b="1" i="1" dirty="0">
                <a:solidFill>
                  <a:schemeClr val="tx2"/>
                </a:solidFill>
              </a:rPr>
              <a:t>	</a:t>
            </a:r>
            <a:r>
              <a:rPr lang="en-US" sz="2400" b="1" i="1" dirty="0" smtClean="0">
                <a:solidFill>
                  <a:schemeClr val="tx2"/>
                </a:solidFill>
              </a:rPr>
              <a:t>	c. </a:t>
            </a:r>
            <a:r>
              <a:rPr lang="en-US" sz="2400" b="1" i="1" dirty="0" err="1" smtClean="0">
                <a:solidFill>
                  <a:schemeClr val="tx2"/>
                </a:solidFill>
              </a:rPr>
              <a:t>Bốn</a:t>
            </a:r>
            <a:endParaRPr lang="en-US" sz="2400" b="1" i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828800"/>
            <a:ext cx="861060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sz="2400" b="1" i="1" dirty="0" smtClean="0">
                <a:solidFill>
                  <a:srgbClr val="FF0000"/>
                </a:solidFill>
              </a:rPr>
              <a:t>2.  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Tính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cách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các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nhân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vật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được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thể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hiện</a:t>
            </a:r>
            <a:r>
              <a:rPr lang="en-US" sz="2400" b="1" i="1" dirty="0" smtClean="0">
                <a:solidFill>
                  <a:srgbClr val="FF0000"/>
                </a:solidFill>
              </a:rPr>
              <a:t> qua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những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mặt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nào</a:t>
            </a:r>
            <a:r>
              <a:rPr lang="en-US" sz="2400" b="1" i="1" dirty="0" smtClean="0">
                <a:solidFill>
                  <a:srgbClr val="FF0000"/>
                </a:solidFill>
              </a:rPr>
              <a:t>?</a:t>
            </a:r>
          </a:p>
          <a:p>
            <a:pPr marL="342900" indent="-342900">
              <a:lnSpc>
                <a:spcPct val="150000"/>
              </a:lnSpc>
            </a:pPr>
            <a:r>
              <a:rPr lang="en-US" sz="2400" b="1" i="1" dirty="0" smtClean="0"/>
              <a:t>	</a:t>
            </a:r>
            <a:r>
              <a:rPr lang="en-US" sz="2400" b="1" i="1" dirty="0" smtClean="0">
                <a:solidFill>
                  <a:schemeClr val="tx2"/>
                </a:solidFill>
              </a:rPr>
              <a:t>a. </a:t>
            </a:r>
            <a:r>
              <a:rPr lang="en-US" sz="2400" b="1" i="1" dirty="0" err="1" smtClean="0">
                <a:solidFill>
                  <a:schemeClr val="tx2"/>
                </a:solidFill>
              </a:rPr>
              <a:t>Lời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nói</a:t>
            </a:r>
            <a:r>
              <a:rPr lang="en-US" sz="2400" b="1" i="1" dirty="0" smtClean="0">
                <a:solidFill>
                  <a:schemeClr val="tx2"/>
                </a:solidFill>
              </a:rPr>
              <a:t>		b. </a:t>
            </a:r>
            <a:r>
              <a:rPr lang="en-US" sz="2400" b="1" i="1" dirty="0" err="1" smtClean="0">
                <a:solidFill>
                  <a:schemeClr val="tx2"/>
                </a:solidFill>
              </a:rPr>
              <a:t>Hành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động</a:t>
            </a:r>
            <a:r>
              <a:rPr lang="en-US" sz="2400" b="1" i="1" dirty="0">
                <a:solidFill>
                  <a:schemeClr val="tx2"/>
                </a:solidFill>
              </a:rPr>
              <a:t>	</a:t>
            </a:r>
            <a:r>
              <a:rPr lang="en-US" sz="2400" b="1" i="1" dirty="0" smtClean="0">
                <a:solidFill>
                  <a:schemeClr val="tx2"/>
                </a:solidFill>
              </a:rPr>
              <a:t>	c. </a:t>
            </a:r>
            <a:r>
              <a:rPr lang="en-US" sz="2400" b="1" i="1" dirty="0" err="1" smtClean="0">
                <a:solidFill>
                  <a:schemeClr val="tx2"/>
                </a:solidFill>
              </a:rPr>
              <a:t>Cả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lời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nói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hành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động</a:t>
            </a:r>
            <a:endParaRPr lang="en-US" sz="2400" b="1" i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3810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sz="2400" b="1" i="1" dirty="0">
                <a:solidFill>
                  <a:srgbClr val="FF0000"/>
                </a:solidFill>
              </a:rPr>
              <a:t>3</a:t>
            </a:r>
            <a:r>
              <a:rPr lang="en-US" sz="2400" b="1" i="1" dirty="0" smtClean="0">
                <a:solidFill>
                  <a:srgbClr val="FF0000"/>
                </a:solidFill>
              </a:rPr>
              <a:t>.   Ý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nghĩa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câu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chuyện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trên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là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gì</a:t>
            </a:r>
            <a:r>
              <a:rPr lang="en-US" sz="2400" b="1" i="1" dirty="0" smtClean="0">
                <a:solidFill>
                  <a:srgbClr val="FF0000"/>
                </a:solidFill>
              </a:rPr>
              <a:t>?</a:t>
            </a:r>
          </a:p>
          <a:p>
            <a:pPr marL="342900" indent="-342900">
              <a:lnSpc>
                <a:spcPct val="150000"/>
              </a:lnSpc>
            </a:pPr>
            <a:r>
              <a:rPr lang="en-US" sz="2400" b="1" i="1" dirty="0" smtClean="0">
                <a:solidFill>
                  <a:schemeClr val="tx2"/>
                </a:solidFill>
              </a:rPr>
              <a:t>	a. </a:t>
            </a:r>
            <a:r>
              <a:rPr lang="en-US" sz="2400" b="1" i="1" dirty="0" err="1" smtClean="0">
                <a:solidFill>
                  <a:schemeClr val="tx2"/>
                </a:solidFill>
              </a:rPr>
              <a:t>Khen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ngợi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Sóc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thông</a:t>
            </a:r>
            <a:r>
              <a:rPr lang="en-US" sz="2400" b="1" i="1" dirty="0" smtClean="0">
                <a:solidFill>
                  <a:schemeClr val="tx2"/>
                </a:solidFill>
              </a:rPr>
              <a:t> minh </a:t>
            </a:r>
            <a:r>
              <a:rPr lang="en-US" sz="2400" b="1" i="1" dirty="0" err="1" smtClean="0">
                <a:solidFill>
                  <a:schemeClr val="tx2"/>
                </a:solidFill>
              </a:rPr>
              <a:t>và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có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tài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trồng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cây</a:t>
            </a:r>
            <a:r>
              <a:rPr lang="en-US" sz="2400" b="1" i="1" dirty="0" smtClean="0">
                <a:solidFill>
                  <a:schemeClr val="tx2"/>
                </a:solidFill>
              </a:rPr>
              <a:t>.	</a:t>
            </a:r>
          </a:p>
          <a:p>
            <a:pPr marL="342900" indent="-342900">
              <a:lnSpc>
                <a:spcPct val="150000"/>
              </a:lnSpc>
            </a:pPr>
            <a:r>
              <a:rPr lang="en-US" sz="2400" b="1" i="1" dirty="0" smtClean="0">
                <a:solidFill>
                  <a:schemeClr val="tx2"/>
                </a:solidFill>
              </a:rPr>
              <a:t>	b. </a:t>
            </a:r>
            <a:r>
              <a:rPr lang="en-US" sz="2400" b="1" i="1" dirty="0" err="1" smtClean="0">
                <a:solidFill>
                  <a:schemeClr val="tx2"/>
                </a:solidFill>
              </a:rPr>
              <a:t>Khuyên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người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ta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tiết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kiệm</a:t>
            </a:r>
            <a:r>
              <a:rPr lang="en-US" sz="2400" b="1" i="1" dirty="0">
                <a:solidFill>
                  <a:schemeClr val="tx2"/>
                </a:solidFill>
              </a:rPr>
              <a:t>	</a:t>
            </a:r>
            <a:r>
              <a:rPr lang="en-US" sz="2400" b="1" i="1" dirty="0" smtClean="0">
                <a:solidFill>
                  <a:schemeClr val="tx2"/>
                </a:solidFill>
              </a:rPr>
              <a:t>	</a:t>
            </a:r>
          </a:p>
          <a:p>
            <a:pPr marL="342900" indent="-342900">
              <a:lnSpc>
                <a:spcPct val="150000"/>
              </a:lnSpc>
            </a:pPr>
            <a:r>
              <a:rPr lang="en-US" sz="2400" b="1" i="1" dirty="0">
                <a:solidFill>
                  <a:schemeClr val="tx2"/>
                </a:solidFill>
              </a:rPr>
              <a:t>	</a:t>
            </a:r>
            <a:r>
              <a:rPr lang="en-US" sz="2400" b="1" i="1" dirty="0" smtClean="0">
                <a:solidFill>
                  <a:schemeClr val="tx2"/>
                </a:solidFill>
              </a:rPr>
              <a:t>c. </a:t>
            </a:r>
            <a:r>
              <a:rPr lang="en-US" sz="2400" b="1" i="1" dirty="0" err="1" smtClean="0">
                <a:solidFill>
                  <a:schemeClr val="tx2"/>
                </a:solidFill>
              </a:rPr>
              <a:t>Khuyên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người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ta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biết</a:t>
            </a:r>
            <a:r>
              <a:rPr lang="en-US" sz="2400" b="1" i="1" dirty="0" smtClean="0">
                <a:solidFill>
                  <a:schemeClr val="tx2"/>
                </a:solidFill>
              </a:rPr>
              <a:t> lo </a:t>
            </a:r>
            <a:r>
              <a:rPr lang="en-US" sz="2400" b="1" i="1" dirty="0" err="1" smtClean="0">
                <a:solidFill>
                  <a:schemeClr val="tx2"/>
                </a:solidFill>
              </a:rPr>
              <a:t>xa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và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chăm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chỉ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làm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việc</a:t>
            </a:r>
            <a:r>
              <a:rPr lang="en-US" sz="2400" b="1" i="1" dirty="0" smtClean="0">
                <a:solidFill>
                  <a:schemeClr val="tx2"/>
                </a:solidFill>
              </a:rPr>
              <a:t>.</a:t>
            </a:r>
            <a:endParaRPr lang="en-US" sz="2400" b="1" i="1" dirty="0">
              <a:solidFill>
                <a:schemeClr val="tx2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486400" y="1143000"/>
            <a:ext cx="609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62600" y="2514600"/>
            <a:ext cx="609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1000" y="5562600"/>
            <a:ext cx="609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200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2017-02-09T01:10:14Z</dcterms:created>
  <dcterms:modified xsi:type="dcterms:W3CDTF">2017-02-09T01:35:07Z</dcterms:modified>
</cp:coreProperties>
</file>